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263" r:id="rId4"/>
    <p:sldId id="293" r:id="rId5"/>
    <p:sldId id="279" r:id="rId6"/>
    <p:sldId id="264" r:id="rId7"/>
    <p:sldId id="305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66" r:id="rId21"/>
    <p:sldId id="267" r:id="rId22"/>
    <p:sldId id="271" r:id="rId23"/>
    <p:sldId id="272" r:id="rId24"/>
    <p:sldId id="273" r:id="rId25"/>
    <p:sldId id="274" r:id="rId26"/>
    <p:sldId id="294" r:id="rId27"/>
    <p:sldId id="295" r:id="rId28"/>
    <p:sldId id="260" r:id="rId29"/>
    <p:sldId id="304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59" r:id="rId39"/>
    <p:sldId id="278" r:id="rId40"/>
    <p:sldId id="292" r:id="rId41"/>
    <p:sldId id="257" r:id="rId42"/>
    <p:sldId id="306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55"/>
    <a:srgbClr val="00CC5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94660"/>
  </p:normalViewPr>
  <p:slideViewPr>
    <p:cSldViewPr>
      <p:cViewPr>
        <p:scale>
          <a:sx n="50" d="100"/>
          <a:sy n="50" d="100"/>
        </p:scale>
        <p:origin x="-193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27121E-C428-4F2C-94FF-0FFB401C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645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248E-985A-447E-B00F-D54534CE0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73CB-72BA-4594-B219-A9E7FD48A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A7D1-0732-41E3-BB59-742F48C8A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D4636-6F4E-4216-97E3-A5F62C2DF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3C9A3-3117-4A7E-BC70-002AE5160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6AE5-CE8B-4CD7-8A9C-AEFAC5997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804E2-CE44-44E5-9A60-EE5E19736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CE84-340F-4EB1-BA1E-CA76B9EA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E1F6-AEE8-4782-8AD9-FCAB544F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5CB2A-9C93-46D5-959A-110C1D3AA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42F00-A529-4D1D-9976-144D07B7B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A6A6-B7BF-4AA4-83EE-BAE36D164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5C5078-43F8-4389-86CC-F97CAA6F8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&#1057;&#1072;&#1096;&#1072;\&#1056;&#1072;&#1073;&#1086;&#1095;&#1080;&#1081;%20&#1089;&#1090;&#1086;&#1083;\&#1082;&#1072;&#1088;&#1090;&#1080;&#1085;&#1082;&#1080;%20&#1087;&#1076;&#1076;.files\d-detdom4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7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t-kirov.ucoz.ru/_ph/6/465034700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tags" Target="../tags/tag3.xml"/><Relationship Id="rId6" Type="http://schemas.openxmlformats.org/officeDocument/2006/relationships/image" Target="../media/image30.wmf"/><Relationship Id="rId5" Type="http://schemas.openxmlformats.org/officeDocument/2006/relationships/image" Target="../media/image29.jpeg"/><Relationship Id="rId4" Type="http://schemas.openxmlformats.org/officeDocument/2006/relationships/hyperlink" Target="http://www.ozon.ru/multimedia/audio_cd_covers/1000929246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8.wav"/><Relationship Id="rId1" Type="http://schemas.openxmlformats.org/officeDocument/2006/relationships/tags" Target="../tags/tag4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hyperlink" Target="http://www.cd4you.ru/graf/oblo_b/5975_b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35.jpeg"/><Relationship Id="rId4" Type="http://schemas.openxmlformats.org/officeDocument/2006/relationships/hyperlink" Target="http://img0.liveinternet.ru/images/attach/c/0/44/828/44828045_svetofor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.kirov.ru/upload/iblock/0a4/tazfjdxk%201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1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38.jpeg"/><Relationship Id="rId4" Type="http://schemas.openxmlformats.org/officeDocument/2006/relationships/hyperlink" Target="http://lyceum1.perm.ru/goldmouse/all_im/3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4.bin"/><Relationship Id="rId2" Type="http://schemas.openxmlformats.org/officeDocument/2006/relationships/audio" Target="../media/audio17.wav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png"/><Relationship Id="rId5" Type="http://schemas.openxmlformats.org/officeDocument/2006/relationships/image" Target="../media/image62.wmf"/><Relationship Id="rId10" Type="http://schemas.openxmlformats.org/officeDocument/2006/relationships/image" Target="../media/image66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5.gif"/><Relationship Id="rId1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murmanske.ru/&#1057;&#1086;&#1073;&#1099;&#1090;&#1080;&#1103;/&#1054;&#1087;&#1080;&#1089;&#1072;&#1085;&#1080;&#1077;/&#1062;&#1077;&#1085;&#1090;&#1088;&#1072;&#1083;&#1100;&#1085;&#1072;&#1103;_&#1076;&#1077;&#1090;&#1089;&#1082;&#1072;&#1103;_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20.gif"/><Relationship Id="rId5" Type="http://schemas.openxmlformats.org/officeDocument/2006/relationships/image" Target="../media/image18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www.unde.ru/img.php?src=Ildviz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27003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268538" y="756007"/>
            <a:ext cx="66246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5400" b="1" dirty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 УЧИТЕ ПРАВИЛА ДВИЖЕНИЯ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607223" y="4868863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 "</a:t>
            </a:r>
            <a:endParaRPr lang="ru-RU" sz="2000" dirty="0"/>
          </a:p>
        </p:txBody>
      </p:sp>
      <p:sp>
        <p:nvSpPr>
          <p:cNvPr id="5" name="Рамка 4"/>
          <p:cNvSpPr/>
          <p:nvPr/>
        </p:nvSpPr>
        <p:spPr>
          <a:xfrm>
            <a:off x="3786182" y="6357958"/>
            <a:ext cx="2786082" cy="500042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Prezentacii.com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5" descr="Картинка 57 из 8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5759450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Город</a:t>
            </a:r>
          </a:p>
          <a:p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Дорожных знаков</a:t>
            </a:r>
          </a:p>
        </p:txBody>
      </p:sp>
      <p:pic>
        <p:nvPicPr>
          <p:cNvPr id="164874" name="74F2200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74F22F0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1648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74"/>
                </p:tgtEl>
              </p:cMediaNode>
            </p:audio>
          </p:childTnLst>
        </p:cTn>
      </p:par>
    </p:tnLst>
    <p:bldLst>
      <p:bldP spid="1648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2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7" descr="Картинка 158 из 174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6" name="B9D220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9D26803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 rot="10800000">
            <a:off x="0" y="4799013"/>
            <a:ext cx="1917700" cy="1906587"/>
          </a:xfrm>
          <a:prstGeom prst="rect">
            <a:avLst/>
          </a:prstGeom>
          <a:solidFill>
            <a:srgbClr val="00B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1720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2046"/>
                </p:tgtEl>
              </p:cMediaNode>
            </p:audio>
          </p:childTnLst>
        </p:cTn>
      </p:par>
    </p:tnLst>
    <p:bldLst>
      <p:bldP spid="1720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уроки светофор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9" name="WordArt 5"/>
          <p:cNvSpPr>
            <a:spLocks noChangeArrowheads="1" noChangeShapeType="1" noTextEdit="1"/>
          </p:cNvSpPr>
          <p:nvPr/>
        </p:nvSpPr>
        <p:spPr bwMode="auto">
          <a:xfrm>
            <a:off x="1905000" y="5334000"/>
            <a:ext cx="70104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Отгадай  загадки!!!</a:t>
            </a:r>
          </a:p>
        </p:txBody>
      </p:sp>
      <p:pic>
        <p:nvPicPr>
          <p:cNvPr id="8195" name="Рисунок 2" descr="girl_grad_philosophy_sx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819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2" name="CDE3202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CDE3611D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95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592"/>
                </p:tgtEl>
              </p:cMediaNode>
            </p:audio>
          </p:childTnLst>
        </p:cTn>
      </p:par>
    </p:tnLst>
    <p:bldLst>
      <p:bldP spid="1955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5" descr="Картинка 240 из 1748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j03442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0"/>
            <a:ext cx="38100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1" name="Rectangle 7"/>
          <p:cNvSpPr>
            <a:spLocks noRot="1" noChangeArrowheads="1"/>
          </p:cNvSpPr>
          <p:nvPr/>
        </p:nvSpPr>
        <p:spPr bwMode="auto">
          <a:xfrm>
            <a:off x="533400" y="54260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8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   «ДЕТИ»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1908175" y="2416175"/>
            <a:ext cx="6010275" cy="3081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Я хочу спросить про знак,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Нарисован знак вот так: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В треугольнике ребята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Со всех ног бегут куда-то.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   Мой приятель говорит: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         « Детям путь сюда закрыт!»</a:t>
            </a:r>
          </a:p>
        </p:txBody>
      </p:sp>
      <p:pic>
        <p:nvPicPr>
          <p:cNvPr id="175121" name="E4DC203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E4DCD36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175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12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5" descr="Картинка 298 из 1748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58" name="Picture 6" descr="j04320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3900" y="1524000"/>
            <a:ext cx="33401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3133725" y="4800600"/>
            <a:ext cx="6010275" cy="180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Этот знак такого рода:</a:t>
            </a:r>
          </a:p>
          <a:p>
            <a:pPr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Он на страже пешехода.</a:t>
            </a:r>
          </a:p>
          <a:p>
            <a:pPr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Переходим с другом вместе</a:t>
            </a:r>
          </a:p>
          <a:p>
            <a:pPr>
              <a:defRPr/>
            </a:pP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Мы дорогу в этом месте.</a:t>
            </a:r>
          </a:p>
        </p:txBody>
      </p:sp>
      <p:sp>
        <p:nvSpPr>
          <p:cNvPr id="177160" name="Rectangle 8"/>
          <p:cNvSpPr>
            <a:spLocks noRot="1" noChangeArrowheads="1"/>
          </p:cNvSpPr>
          <p:nvPr/>
        </p:nvSpPr>
        <p:spPr bwMode="auto">
          <a:xfrm>
            <a:off x="1350963" y="1295400"/>
            <a:ext cx="7793037" cy="182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ПЕШЕХОДНЫЙ ПЕРЕХОД</a:t>
            </a:r>
          </a:p>
        </p:txBody>
      </p:sp>
      <p:pic>
        <p:nvPicPr>
          <p:cNvPr id="177163" name="0D99203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D997223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77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7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7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7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7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63"/>
                </p:tgtEl>
              </p:cMediaNode>
            </p:audio>
          </p:childTnLst>
        </p:cTn>
      </p:par>
    </p:tnLst>
    <p:bldLst>
      <p:bldP spid="1771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5" descr="j04112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26749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1524000" y="609600"/>
            <a:ext cx="4562475" cy="3081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Ездят здесь одни машины,</a:t>
            </a:r>
          </a:p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Грозно их мелькают шины.</a:t>
            </a:r>
          </a:p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У тебя велосипед?</a:t>
            </a:r>
          </a:p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Значит – стоп! </a:t>
            </a:r>
          </a:p>
          <a:p>
            <a:pPr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Дороги нет!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движение на велосипеде запрещено</a:t>
            </a:r>
          </a:p>
        </p:txBody>
      </p:sp>
      <p:pic>
        <p:nvPicPr>
          <p:cNvPr id="179210" name="3ED7205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3ED738DC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79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9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9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9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9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210"/>
                </p:tgtEl>
              </p:cMediaNode>
            </p:audio>
          </p:childTnLst>
        </p:cTn>
      </p:par>
    </p:tnLst>
    <p:bldLst>
      <p:bldP spid="1792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5" descr="Картинка 20 из 1777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6" name="Rectangle 6"/>
          <p:cNvSpPr>
            <a:spLocks noChangeArrowheads="1"/>
          </p:cNvSpPr>
          <p:nvPr/>
        </p:nvSpPr>
        <p:spPr bwMode="auto">
          <a:xfrm rot="10800000" flipV="1">
            <a:off x="1447800" y="2133600"/>
            <a:ext cx="691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FFFFFF"/>
                </a:solidFill>
              </a:rPr>
              <a:t>Я глазищами моргаю</a:t>
            </a:r>
          </a:p>
          <a:p>
            <a:r>
              <a:rPr lang="ru-RU" sz="3200" b="1">
                <a:solidFill>
                  <a:srgbClr val="FFFFFF"/>
                </a:solidFill>
              </a:rPr>
              <a:t>Неустанно день и ночь.</a:t>
            </a:r>
          </a:p>
          <a:p>
            <a:r>
              <a:rPr lang="ru-RU" sz="3200" b="1">
                <a:solidFill>
                  <a:srgbClr val="FFFFFF"/>
                </a:solidFill>
              </a:rPr>
              <a:t>Я машинам помогаю</a:t>
            </a:r>
          </a:p>
          <a:p>
            <a:r>
              <a:rPr lang="ru-RU" sz="3200" b="1">
                <a:solidFill>
                  <a:srgbClr val="FFFFFF"/>
                </a:solidFill>
              </a:rPr>
              <a:t>И тебе могу помочь!</a:t>
            </a:r>
            <a:r>
              <a:rPr lang="ru-RU" sz="3200" b="1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4327" name="WordArt 7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6477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Светофор</a:t>
            </a:r>
          </a:p>
        </p:txBody>
      </p:sp>
      <p:pic>
        <p:nvPicPr>
          <p:cNvPr id="184332" name="8E6D205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8E6D61C7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843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32"/>
                </p:tgtEl>
              </p:cMediaNode>
            </p:audio>
          </p:childTnLst>
        </p:cTn>
      </p:par>
    </p:tnLst>
    <p:bldLst>
      <p:bldP spid="184326" grpId="0"/>
      <p:bldP spid="1843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5" descr="Картинка 116 из 177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0" y="0"/>
            <a:ext cx="3429000" cy="6497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Наш домик светофор,</a:t>
            </a:r>
          </a:p>
          <a:p>
            <a:pPr>
              <a:defRPr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Мы три родные брата,</a:t>
            </a:r>
          </a:p>
          <a:p>
            <a:pPr>
              <a:defRPr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Мы светим с давних пор</a:t>
            </a:r>
          </a:p>
          <a:p>
            <a:pPr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В дороге всем ребятам.</a:t>
            </a:r>
          </a:p>
          <a:p>
            <a:pPr>
              <a:defRPr/>
            </a:pP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Мы три чудесных цвета,</a:t>
            </a:r>
          </a:p>
          <a:p>
            <a:pPr>
              <a:defRPr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Ты часто видишь нас,</a:t>
            </a:r>
          </a:p>
          <a:p>
            <a:pPr>
              <a:defRPr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Но нашего совета</a:t>
            </a:r>
          </a:p>
          <a:p>
            <a:pPr>
              <a:defRPr/>
            </a:pPr>
            <a:r>
              <a:rPr lang="ru-RU" sz="28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Не слушаешь подчас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.</a:t>
            </a:r>
          </a:p>
        </p:txBody>
      </p:sp>
      <p:pic>
        <p:nvPicPr>
          <p:cNvPr id="185352" name="CE8820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E8802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185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5352"/>
                </p:tgtEl>
              </p:cMediaNode>
            </p:audio>
          </p:childTnLst>
        </p:cTn>
      </p:par>
    </p:tnLst>
    <p:bldLst>
      <p:bldP spid="1853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vetof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4800600" y="0"/>
            <a:ext cx="4343400" cy="6986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Его язык совсем простой-</a:t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Ты должен знать об этом</a:t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/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Слова </a:t>
            </a:r>
            <a:b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«</a:t>
            </a:r>
            <a:r>
              <a:rPr lang="ru-RU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ИДИ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», 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«</a:t>
            </a:r>
            <a:r>
              <a:rPr lang="ru-RU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ВНИМАНИЕ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», 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«</a:t>
            </a:r>
            <a:r>
              <a:rPr lang="ru-RU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СТОЙ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».</a:t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</a:b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Он говорит нам цветом.</a:t>
            </a:r>
          </a:p>
        </p:txBody>
      </p:sp>
      <p:pic>
        <p:nvPicPr>
          <p:cNvPr id="191499" name="EACB207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ACB880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91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1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49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18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5" descr="Картинка 397 из 1735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0" y="228600"/>
            <a:ext cx="2971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</a:rPr>
              <a:t>Чтоб тебе помочь</a:t>
            </a:r>
          </a:p>
          <a:p>
            <a:r>
              <a:rPr lang="ru-RU" sz="2800" b="1">
                <a:solidFill>
                  <a:srgbClr val="000000"/>
                </a:solidFill>
              </a:rPr>
              <a:t>Путь пройти опасный.</a:t>
            </a:r>
          </a:p>
          <a:p>
            <a:r>
              <a:rPr lang="ru-RU" sz="2800" b="1">
                <a:solidFill>
                  <a:srgbClr val="000000"/>
                </a:solidFill>
              </a:rPr>
              <a:t>Горим и день</a:t>
            </a:r>
          </a:p>
          <a:p>
            <a:r>
              <a:rPr lang="ru-RU" sz="2800" b="1">
                <a:solidFill>
                  <a:srgbClr val="000000"/>
                </a:solidFill>
              </a:rPr>
              <a:t> и ночь,</a:t>
            </a:r>
          </a:p>
          <a:p>
            <a:r>
              <a:rPr lang="ru-RU" sz="2800" b="1">
                <a:solidFill>
                  <a:schemeClr val="accent2"/>
                </a:solidFill>
              </a:rPr>
              <a:t>Зелёный</a:t>
            </a:r>
            <a:r>
              <a:rPr lang="ru-RU" sz="2800" b="1"/>
              <a:t>, </a:t>
            </a:r>
            <a:r>
              <a:rPr lang="ru-RU" sz="2800" b="1">
                <a:solidFill>
                  <a:schemeClr val="hlink"/>
                </a:solidFill>
              </a:rPr>
              <a:t>жёлтый</a:t>
            </a:r>
            <a:r>
              <a:rPr lang="ru-RU" sz="2800" b="1"/>
              <a:t>, </a:t>
            </a:r>
            <a:r>
              <a:rPr lang="ru-RU" sz="2800" b="1">
                <a:solidFill>
                  <a:srgbClr val="FF3300"/>
                </a:solidFill>
              </a:rPr>
              <a:t>красный.</a:t>
            </a:r>
          </a:p>
        </p:txBody>
      </p:sp>
      <p:pic>
        <p:nvPicPr>
          <p:cNvPr id="194569" name="E8FB208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E8FB8525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1945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2000"/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6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50825" y="1844675"/>
            <a:ext cx="43211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Делаем ребятам предостережение:</a:t>
            </a:r>
          </a:p>
          <a:p>
            <a:r>
              <a:rPr lang="ru-RU" sz="2400" b="1"/>
              <a:t>Выучите срочно правила движения!</a:t>
            </a:r>
          </a:p>
          <a:p>
            <a:r>
              <a:rPr lang="ru-RU" sz="2400" b="1"/>
              <a:t>Чтоб не волновались каждый день родители,</a:t>
            </a:r>
          </a:p>
          <a:p>
            <a:r>
              <a:rPr lang="ru-RU" sz="2400" b="1"/>
              <a:t>Чтоб спокойны были за рулём водители!</a:t>
            </a:r>
          </a:p>
        </p:txBody>
      </p:sp>
      <p:pic>
        <p:nvPicPr>
          <p:cNvPr id="4099" name="Рисунок 5" descr="37r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0"/>
            <a:ext cx="1285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533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341438"/>
            <a:ext cx="35290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машины.mp3 1.mp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4050" y="6065838"/>
            <a:ext cx="4873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Unknown Artist - Unknown Album - 04. Track 4.wma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6065838"/>
            <a:ext cx="487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14290"/>
            <a:ext cx="8229600" cy="11430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Дорога только для </a:t>
            </a:r>
            <a:r>
              <a:rPr lang="ru-RU" sz="32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машин.</a:t>
            </a:r>
            <a:br>
              <a:rPr lang="ru-RU" sz="32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МОСТОВАЯ.</a:t>
            </a:r>
            <a:endParaRPr lang="ru-RU" sz="3200" b="1" kern="1200" dirty="0">
              <a:ln>
                <a:solidFill>
                  <a:srgbClr val="C00000"/>
                </a:solidFill>
              </a:ln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oroga-mnogo-mash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44675"/>
            <a:ext cx="550068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6619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Иди </a:t>
            </a: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только по </a:t>
            </a:r>
            <a:r>
              <a:rPr lang="ru-RU" sz="32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тротуару</a:t>
            </a:r>
            <a:endParaRPr lang="ru-RU" sz="3200" b="1" kern="1200" dirty="0">
              <a:ln>
                <a:solidFill>
                  <a:srgbClr val="C00000"/>
                </a:solidFill>
              </a:ln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0" y="3000372"/>
            <a:ext cx="4143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Тротуар для пешеходов,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машинам нету хода!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повыше чем дорога,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Пешеходные пути,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все по тротуару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ln>
                  <a:solidFill>
                    <a:srgbClr val="0226BE"/>
                  </a:solidFill>
                </a:ln>
                <a:solidFill>
                  <a:srgbClr val="6666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забот могли идти!	 </a:t>
            </a:r>
            <a:endParaRPr lang="ru-RU" sz="2400" b="1" dirty="0">
              <a:ln>
                <a:solidFill>
                  <a:srgbClr val="0226BE"/>
                </a:solidFill>
              </a:ln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4143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42" y="142852"/>
            <a:ext cx="6072230" cy="114300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3 </a:t>
            </a:r>
            <a:b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1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b="1" kern="1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беги через </a:t>
            </a:r>
            <a:r>
              <a:rPr lang="ru-RU" sz="3200" b="1" kern="1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дорогу</a:t>
            </a:r>
            <a:endParaRPr lang="ru-RU" sz="3200" b="1" kern="1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eshehod24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0"/>
            <a:ext cx="3143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684.De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85875"/>
            <a:ext cx="37449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4286250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4724b299125d23ce8ebc609554f3ede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0"/>
            <a:ext cx="8229600" cy="1011222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Правило 4</a:t>
            </a:r>
            <a:b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800" b="1" kern="1200" dirty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проезжей </a:t>
            </a:r>
            <a:r>
              <a:rPr lang="ru-RU" sz="2800" b="1" kern="1200" dirty="0" smtClean="0">
                <a:ln>
                  <a:solidFill>
                    <a:srgbClr val="C00000"/>
                  </a:solidFill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  <a:endParaRPr lang="ru-RU" sz="2800" b="1" kern="1200" dirty="0">
              <a:ln>
                <a:solidFill>
                  <a:srgbClr val="C00000"/>
                </a:solidFill>
              </a:ln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15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00125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15_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714750"/>
            <a:ext cx="3000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15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857250"/>
            <a:ext cx="33575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215_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3857625"/>
            <a:ext cx="3714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3286124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Всегда смотри налево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6215082"/>
            <a:ext cx="36433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Затем смотри направо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7686" y="3000372"/>
            <a:ext cx="478631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Чтоб спокойно перейти, ещё налево посмотри и прислушайся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2" y="6143644"/>
            <a:ext cx="38576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FF66FF"/>
                </a:solidFill>
                <a:latin typeface="+mn-lt"/>
                <a:cs typeface="+mn-cs"/>
              </a:rPr>
              <a:t>А сейчас вперёд иди</a:t>
            </a:r>
          </a:p>
        </p:txBody>
      </p:sp>
      <p:pic>
        <p:nvPicPr>
          <p:cNvPr id="25611" name="Рисунок 14" descr="4724b299125d23ce8ebc609554f3edeb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6619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Box 15"/>
          <p:cNvSpPr txBox="1">
            <a:spLocks noChangeArrowheads="1"/>
          </p:cNvSpPr>
          <p:nvPr/>
        </p:nvSpPr>
        <p:spPr bwMode="auto">
          <a:xfrm>
            <a:off x="571500" y="307181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25613" name="TextBox 16"/>
          <p:cNvSpPr txBox="1">
            <a:spLocks noChangeArrowheads="1"/>
          </p:cNvSpPr>
          <p:nvPr/>
        </p:nvSpPr>
        <p:spPr bwMode="auto">
          <a:xfrm>
            <a:off x="571500" y="60007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25614" name="TextBox 17"/>
          <p:cNvSpPr txBox="1">
            <a:spLocks noChangeArrowheads="1"/>
          </p:cNvSpPr>
          <p:nvPr/>
        </p:nvSpPr>
        <p:spPr bwMode="auto">
          <a:xfrm>
            <a:off x="4786313" y="2857500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>
            <a:off x="4786313" y="60007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571625"/>
            <a:ext cx="4143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5786478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>
                  <a:solidFill>
                    <a:srgbClr val="CC00FF"/>
                  </a:solidFill>
                </a:ln>
                <a:solidFill>
                  <a:srgbClr val="6666FF"/>
                </a:solidFill>
                <a:latin typeface="+mn-lt"/>
                <a:cs typeface="+mn-cs"/>
              </a:rPr>
              <a:t>                  </a:t>
            </a: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Будь внимательным!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6375" y="1785938"/>
            <a:ext cx="3857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Разве можно так, подружки!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Где ваши глаза и ушки!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От такого поведенья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Может быть не мало бед: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Ведь дорога не для чтенья</a:t>
            </a:r>
          </a:p>
          <a:p>
            <a:r>
              <a:rPr lang="ru-RU" sz="2400" b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И не место для бесед!</a:t>
            </a:r>
          </a:p>
        </p:txBody>
      </p:sp>
      <p:pic>
        <p:nvPicPr>
          <p:cNvPr id="26629" name="Рисунок 5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619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357313"/>
            <a:ext cx="32146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92880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Не цепляйтесь к автобусу сзади, ребята,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Не катайтесь за ним – рисковать вам  не надо!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Вдруг сорвётесь – и может беда приключиться: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rgbClr val="CC00FF"/>
                  </a:solidFill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Под соседней машиной легко очутиться…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214290"/>
            <a:ext cx="635798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cs typeface="+mn-cs"/>
              </a:rPr>
              <a:t>               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Береги свою жизнь</a:t>
            </a:r>
          </a:p>
        </p:txBody>
      </p:sp>
      <p:pic>
        <p:nvPicPr>
          <p:cNvPr id="27653" name="Рисунок 6" descr="4724b299125d23ce8ebc609554f3ede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0"/>
            <a:ext cx="6619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000803_1055_5843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609600"/>
            <a:ext cx="2646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000466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" y="1638300"/>
            <a:ext cx="4267200" cy="3175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8676" name="Picture 10" descr="сканирование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276600"/>
            <a:ext cx="4953000" cy="3581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" y="265212"/>
            <a:ext cx="7181936" cy="1143000"/>
          </a:xfrm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играй на мостовой</a:t>
            </a:r>
            <a:endParaRPr lang="ru-RU" dirty="0"/>
          </a:p>
        </p:txBody>
      </p:sp>
    </p:spTree>
  </p:cSld>
  <p:clrMapOvr>
    <a:masterClrMapping/>
  </p:clrMapOvr>
  <p:transition spd="slow" advTm="2000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сканирование0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47750"/>
            <a:ext cx="3048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5888"/>
            <a:ext cx="3333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210175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210175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5210175"/>
            <a:ext cx="3543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64444" y="586085"/>
            <a:ext cx="4182940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СВЕТОФОР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3850" y="476250"/>
            <a:ext cx="8496300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Если ты собрался в  школу  пойти,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01650" y="5084763"/>
            <a:ext cx="8642350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i="1">
                <a:solidFill>
                  <a:srgbClr val="CC4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Путь свой безопасный с мамой обсуди!</a:t>
            </a:r>
          </a:p>
        </p:txBody>
      </p:sp>
      <p:pic>
        <p:nvPicPr>
          <p:cNvPr id="19466" name="Picture 10" descr="moth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844675"/>
            <a:ext cx="23034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19203" y="200"/>
            <a:ext cx="77222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Город. Улица. Дорога.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Picture 5" descr="Утёнок и зайч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7"/>
          <p:cNvSpPr>
            <a:spLocks noChangeArrowheads="1" noChangeShapeType="1" noTextEdit="1"/>
          </p:cNvSpPr>
          <p:nvPr/>
        </p:nvSpPr>
        <p:spPr bwMode="auto">
          <a:xfrm>
            <a:off x="1371600" y="1143000"/>
            <a:ext cx="655320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Внимание !!!</a:t>
            </a:r>
          </a:p>
          <a:p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Начало игры!!!</a:t>
            </a:r>
          </a:p>
        </p:txBody>
      </p:sp>
      <p:pic>
        <p:nvPicPr>
          <p:cNvPr id="158728" name="B71421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714B534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64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" fill="hold"/>
                                        <p:tgtEl>
                                          <p:spTgt spid="1587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9510" name="Oval 6"/>
          <p:cNvSpPr>
            <a:spLocks noChangeArrowheads="1"/>
          </p:cNvSpPr>
          <p:nvPr/>
        </p:nvSpPr>
        <p:spPr bwMode="auto">
          <a:xfrm>
            <a:off x="1908175" y="1341438"/>
            <a:ext cx="4800600" cy="441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  <p:bldP spid="1495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1558" name="Oval 6"/>
          <p:cNvSpPr>
            <a:spLocks noChangeArrowheads="1"/>
          </p:cNvSpPr>
          <p:nvPr/>
        </p:nvSpPr>
        <p:spPr bwMode="auto">
          <a:xfrm>
            <a:off x="1828800" y="914400"/>
            <a:ext cx="5486400" cy="449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3352800" y="990600"/>
            <a:ext cx="4800600" cy="50292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8" name="Oval 6"/>
          <p:cNvSpPr>
            <a:spLocks noChangeArrowheads="1"/>
          </p:cNvSpPr>
          <p:nvPr/>
        </p:nvSpPr>
        <p:spPr bwMode="auto">
          <a:xfrm>
            <a:off x="2895600" y="2057400"/>
            <a:ext cx="4495800" cy="403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Слайды 30 - 36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2667000" y="990600"/>
            <a:ext cx="4800600" cy="441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8484" name="WordArt 4"/>
          <p:cNvSpPr>
            <a:spLocks noChangeArrowheads="1" noChangeShapeType="1" noTextEdit="1"/>
          </p:cNvSpPr>
          <p:nvPr/>
        </p:nvSpPr>
        <p:spPr bwMode="auto">
          <a:xfrm>
            <a:off x="684213" y="1143000"/>
            <a:ext cx="7704137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Поздравляем </a:t>
            </a:r>
          </a:p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победителей!!!</a:t>
            </a:r>
          </a:p>
        </p:txBody>
      </p:sp>
      <p:pic>
        <p:nvPicPr>
          <p:cNvPr id="148485" name="AC8721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C875346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029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Объект 1"/>
          <p:cNvSpPr>
            <a:spLocks noGrp="1"/>
          </p:cNvSpPr>
          <p:nvPr>
            <p:ph idx="1"/>
          </p:nvPr>
        </p:nvSpPr>
        <p:spPr>
          <a:xfrm>
            <a:off x="420688" y="1557338"/>
            <a:ext cx="8229600" cy="452596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44" fill="hold"/>
                                        <p:tgtEl>
                                          <p:spTgt spid="148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485"/>
                </p:tgtEl>
              </p:cMediaNode>
            </p:audio>
          </p:childTnLst>
        </p:cTn>
      </p:par>
    </p:tnLst>
    <p:bldLst>
      <p:bldP spid="14848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FF9900"/>
                </a:solidFill>
              </a:rPr>
              <a:t>Кто поможет вам перейти через дорогу?</a:t>
            </a:r>
          </a:p>
        </p:txBody>
      </p:sp>
      <p:graphicFrame>
        <p:nvGraphicFramePr>
          <p:cNvPr id="1026" name="Object 73">
            <a:hlinkClick r:id="" action="ppaction://ole?verb=0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71700" y="2387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 звукозаписи" r:id="rId4" imgW="609600" imgH="609600" progId="Package">
                  <p:embed/>
                </p:oleObj>
              </mc:Choice>
              <mc:Fallback>
                <p:oleObj name="Документ звукозаписи" r:id="rId4" imgW="609600" imgH="609600" progId="Package">
                  <p:embed/>
                  <p:pic>
                    <p:nvPicPr>
                      <p:cNvPr id="0" name="Object 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387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5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62700" y="2387600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Документ звукозаписи" r:id="rId6" imgW="609600" imgH="609600" progId="Package">
                  <p:embed/>
                </p:oleObj>
              </mc:Choice>
              <mc:Fallback>
                <p:oleObj name="Документ звукозаписи" r:id="rId6" imgW="609600" imgH="609600" progId="Package">
                  <p:embed/>
                  <p:pic>
                    <p:nvPicPr>
                      <p:cNvPr id="0" name="Object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2387600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7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71700" y="4727575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окумент звукозаписи" r:id="rId7" imgW="609600" imgH="609600" progId="Package">
                  <p:embed/>
                </p:oleObj>
              </mc:Choice>
              <mc:Fallback>
                <p:oleObj name="Документ звукозаписи" r:id="rId7" imgW="609600" imgH="609600" progId="Package">
                  <p:embed/>
                  <p:pic>
                    <p:nvPicPr>
                      <p:cNvPr id="0" name="Object 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727575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4" descr="zebra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2060575"/>
            <a:ext cx="19431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COW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1255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Horse28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59563" y="1268413"/>
            <a:ext cx="2160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23850" y="263683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корова?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6804025" y="28527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лошадь?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779838" y="1557338"/>
            <a:ext cx="223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зебра?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971550" y="3644900"/>
            <a:ext cx="734536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пешеходный        переход</a:t>
            </a:r>
          </a:p>
        </p:txBody>
      </p:sp>
      <p:sp>
        <p:nvSpPr>
          <p:cNvPr id="41011" name="Rectangle 51"/>
          <p:cNvSpPr>
            <a:spLocks noChangeArrowheads="1"/>
          </p:cNvSpPr>
          <p:nvPr/>
        </p:nvSpPr>
        <p:spPr bwMode="auto">
          <a:xfrm>
            <a:off x="468313" y="4365625"/>
            <a:ext cx="8135937" cy="2016125"/>
          </a:xfrm>
          <a:prstGeom prst="rect">
            <a:avLst/>
          </a:prstGeom>
          <a:solidFill>
            <a:srgbClr val="4D4D4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2" name="Rectangle 52"/>
          <p:cNvSpPr>
            <a:spLocks noChangeArrowheads="1"/>
          </p:cNvSpPr>
          <p:nvPr/>
        </p:nvSpPr>
        <p:spPr bwMode="auto">
          <a:xfrm>
            <a:off x="755650" y="45815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1692275" y="45815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>
            <a:off x="2700338" y="45815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3708400" y="45815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4643438" y="45815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8" name="Rectangle 58"/>
          <p:cNvSpPr>
            <a:spLocks noChangeArrowheads="1"/>
          </p:cNvSpPr>
          <p:nvPr/>
        </p:nvSpPr>
        <p:spPr bwMode="auto">
          <a:xfrm>
            <a:off x="5651500" y="45815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0" name="Rectangle 60"/>
          <p:cNvSpPr>
            <a:spLocks noChangeArrowheads="1"/>
          </p:cNvSpPr>
          <p:nvPr/>
        </p:nvSpPr>
        <p:spPr bwMode="auto">
          <a:xfrm>
            <a:off x="6659563" y="45815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1" name="Rectangle 61"/>
          <p:cNvSpPr>
            <a:spLocks noChangeArrowheads="1"/>
          </p:cNvSpPr>
          <p:nvPr/>
        </p:nvSpPr>
        <p:spPr bwMode="auto">
          <a:xfrm>
            <a:off x="7667625" y="4581525"/>
            <a:ext cx="4318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27" name="j007222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4721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" name="Object 80">
            <a:hlinkClick r:id="" action="ppaction://ole?verb=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6362700" y="4727575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Документ звукозаписи" r:id="rId12" imgW="609600" imgH="609600" progId="Package">
                  <p:embed/>
                </p:oleObj>
              </mc:Choice>
              <mc:Fallback>
                <p:oleObj name="Документ звукозаписи" r:id="rId12" imgW="609600" imgH="609600" progId="Package">
                  <p:embed/>
                  <p:pic>
                    <p:nvPicPr>
                      <p:cNvPr id="0" name="Object 8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727575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75688" y="638175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 звукозаписи" r:id="rId13" imgW="304520" imgH="304520" progId="Package">
                  <p:embed/>
                </p:oleObj>
              </mc:Choice>
              <mc:Fallback>
                <p:oleObj name="Документ звукозаписи" r:id="rId13" imgW="304520" imgH="304520" progId="Package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5688" y="638175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09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312" fill="hold"/>
                                        <p:tgtEl>
                                          <p:spTgt spid="410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412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09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412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409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40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7"/>
                </p:tgtEl>
              </p:cMediaNode>
            </p:audio>
          </p:childTnLst>
        </p:cTn>
      </p:par>
    </p:tnLst>
    <p:bldLst>
      <p:bldP spid="40962" grpId="0"/>
      <p:bldP spid="40972" grpId="0"/>
      <p:bldP spid="40972" grpId="1"/>
      <p:bldP spid="40976" grpId="0"/>
      <p:bldP spid="40988" grpId="0"/>
      <p:bldP spid="41011" grpId="0" animBg="1"/>
      <p:bldP spid="41012" grpId="0" animBg="1"/>
      <p:bldP spid="41014" grpId="0" animBg="1"/>
      <p:bldP spid="41015" grpId="0" animBg="1"/>
      <p:bldP spid="41016" grpId="0" animBg="1"/>
      <p:bldP spid="41017" grpId="0" animBg="1"/>
      <p:bldP spid="41018" grpId="0" animBg="1"/>
      <p:bldP spid="41020" grpId="0" animBg="1"/>
      <p:bldP spid="410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733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4813"/>
            <a:ext cx="4495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188" y="1004888"/>
            <a:ext cx="40751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3300413"/>
            <a:ext cx="38100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413" y="4054475"/>
            <a:ext cx="3051175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196975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424" y="273422"/>
            <a:ext cx="7499233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ИНСПЕКТОРА ГИБДД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E40616"/>
                </a:solidFill>
              </a:rPr>
              <a:t>Кем вы являетесь на улице?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52578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  е  ш  е  н  о  с  ы  ?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55875" y="2924175"/>
            <a:ext cx="532923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  е  ш  е  в  о  з  ы  ?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504031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  е  ш  е  х  о  д  ы  ?</a:t>
            </a:r>
            <a:endParaRPr lang="ru-RU" sz="3600">
              <a:latin typeface="Arial" charset="0"/>
              <a:cs typeface="+mn-cs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700338" y="5300663"/>
            <a:ext cx="5472112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>
                <a:solidFill>
                  <a:srgbClr val="E1DC0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  е  ш  е  л  ё  т  ы  ?</a:t>
            </a:r>
          </a:p>
        </p:txBody>
      </p:sp>
      <p:pic>
        <p:nvPicPr>
          <p:cNvPr id="27658" name="Picture 10" descr="J007619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196975"/>
            <a:ext cx="12969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angel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565400"/>
            <a:ext cx="10509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pres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284538"/>
            <a:ext cx="1295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j02321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797425"/>
            <a:ext cx="188118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3419475" y="4508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5508625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 flipV="1">
            <a:off x="2627313" y="2133600"/>
            <a:ext cx="3384550" cy="1944688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7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2" grpId="1"/>
      <p:bldP spid="27653" grpId="0"/>
      <p:bldP spid="27653" grpId="1"/>
      <p:bldP spid="27654" grpId="0"/>
      <p:bldP spid="27655" grpId="0"/>
      <p:bldP spid="27655" grpId="1"/>
      <p:bldP spid="277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6" descr="спасибо светофор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3" name="Text Box 5"/>
          <p:cNvSpPr txBox="1">
            <a:spLocks noChangeArrowheads="1"/>
          </p:cNvSpPr>
          <p:nvPr/>
        </p:nvSpPr>
        <p:spPr bwMode="auto">
          <a:xfrm>
            <a:off x="1524000" y="5638800"/>
            <a:ext cx="6078538" cy="1006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60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Счастливого пути!!!</a:t>
            </a:r>
          </a:p>
        </p:txBody>
      </p:sp>
      <p:pic>
        <p:nvPicPr>
          <p:cNvPr id="183304" name="73602257.WAV">
            <a:hlinkClick r:id="" action="ppaction://media"/>
          </p:cNvPr>
          <p:cNvPicPr>
            <a:picLocks noGrp="1" noChangeAspect="1" noChangeArrowheads="1"/>
          </p:cNvPicPr>
          <p:nvPr>
            <p:ph idx="1"/>
            <a:wavAudioFile r:embed="rId1" name="736017B8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71600" y="51816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266" fill="hold"/>
                                        <p:tgtEl>
                                          <p:spTgt spid="183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30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Источники информации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468313" y="2565400"/>
            <a:ext cx="7732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2"/>
              </a:rPr>
              <a:t>http://www.vmurmanske.ru/События/Описание/Центральная_детская</a:t>
            </a:r>
            <a:r>
              <a:rPr lang="ru-RU">
                <a:solidFill>
                  <a:schemeClr val="tx2"/>
                </a:solidFill>
                <a:hlinkClick r:id="rId2"/>
              </a:rPr>
              <a:t>_</a:t>
            </a:r>
            <a:endParaRPr lang="ru-RU">
              <a:solidFill>
                <a:schemeClr val="tx2"/>
              </a:solidFill>
            </a:endParaRPr>
          </a:p>
          <a:p>
            <a:r>
              <a:rPr lang="ru-RU">
                <a:solidFill>
                  <a:schemeClr val="tx2"/>
                </a:solidFill>
              </a:rPr>
              <a:t>библиотека/2010-05-12_10:30/Мы_идем_по_тротуару</a:t>
            </a:r>
          </a:p>
        </p:txBody>
      </p:sp>
      <p:sp>
        <p:nvSpPr>
          <p:cNvPr id="43012" name="Rectangle 9"/>
          <p:cNvSpPr>
            <a:spLocks noChangeArrowheads="1"/>
          </p:cNvSpPr>
          <p:nvPr/>
        </p:nvSpPr>
        <p:spPr bwMode="auto">
          <a:xfrm>
            <a:off x="468313" y="3141663"/>
            <a:ext cx="585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http://www.prozagadki.ru/tags/детские+загадки/page/5/</a:t>
            </a: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468313" y="3429000"/>
            <a:ext cx="1639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www.zamri.ru</a:t>
            </a:r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468313" y="3716338"/>
            <a:ext cx="4167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http://www.razumniki.ru/trolleybus.html</a:t>
            </a:r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468313" y="4005263"/>
            <a:ext cx="1817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www.autowp.ru</a:t>
            </a:r>
          </a:p>
        </p:txBody>
      </p:sp>
      <p:sp>
        <p:nvSpPr>
          <p:cNvPr id="43016" name="Rectangle 13"/>
          <p:cNvSpPr>
            <a:spLocks noChangeArrowheads="1"/>
          </p:cNvSpPr>
          <p:nvPr/>
        </p:nvSpPr>
        <p:spPr bwMode="auto">
          <a:xfrm>
            <a:off x="395288" y="4365625"/>
            <a:ext cx="3013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community.livejournal.com</a:t>
            </a:r>
          </a:p>
        </p:txBody>
      </p:sp>
      <p:sp>
        <p:nvSpPr>
          <p:cNvPr id="43017" name="Rectangle 15"/>
          <p:cNvSpPr>
            <a:spLocks noChangeArrowheads="1"/>
          </p:cNvSpPr>
          <p:nvPr/>
        </p:nvSpPr>
        <p:spPr bwMode="auto">
          <a:xfrm>
            <a:off x="468313" y="2205038"/>
            <a:ext cx="3298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http://dai.by/pddbelarus/lights</a:t>
            </a:r>
          </a:p>
        </p:txBody>
      </p:sp>
      <p:sp>
        <p:nvSpPr>
          <p:cNvPr id="43018" name="Rectangle 16"/>
          <p:cNvSpPr>
            <a:spLocks noChangeArrowheads="1"/>
          </p:cNvSpPr>
          <p:nvPr/>
        </p:nvSpPr>
        <p:spPr bwMode="auto">
          <a:xfrm>
            <a:off x="468313" y="4724400"/>
            <a:ext cx="5051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http://content.mail.ru/arch/52552/4128459.html</a:t>
            </a:r>
          </a:p>
        </p:txBody>
      </p:sp>
      <p:sp>
        <p:nvSpPr>
          <p:cNvPr id="43019" name="Rectangle 17"/>
          <p:cNvSpPr>
            <a:spLocks noChangeArrowheads="1"/>
          </p:cNvSpPr>
          <p:nvPr/>
        </p:nvSpPr>
        <p:spPr bwMode="auto">
          <a:xfrm>
            <a:off x="468313" y="5084763"/>
            <a:ext cx="432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http://www.xn--d1awg.net/Page-10.html</a:t>
            </a:r>
          </a:p>
        </p:txBody>
      </p:sp>
      <p:sp>
        <p:nvSpPr>
          <p:cNvPr id="43020" name="Rectangle 18"/>
          <p:cNvSpPr>
            <a:spLocks noChangeArrowheads="1"/>
          </p:cNvSpPr>
          <p:nvPr/>
        </p:nvSpPr>
        <p:spPr bwMode="auto">
          <a:xfrm>
            <a:off x="395288" y="5373688"/>
            <a:ext cx="6577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http://www.proorel.ru/news_by_group.php?group=2&amp;page=40</a:t>
            </a:r>
          </a:p>
        </p:txBody>
      </p:sp>
      <p:sp>
        <p:nvSpPr>
          <p:cNvPr id="43021" name="Rectangle 19"/>
          <p:cNvSpPr>
            <a:spLocks noChangeArrowheads="1"/>
          </p:cNvSpPr>
          <p:nvPr/>
        </p:nvSpPr>
        <p:spPr bwMode="auto">
          <a:xfrm>
            <a:off x="468313" y="1773238"/>
            <a:ext cx="472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http://www.job43.ru/article_view?a_id=14427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3"/>
          <p:cNvSpPr>
            <a:spLocks noChangeArrowheads="1"/>
          </p:cNvSpPr>
          <p:nvPr/>
        </p:nvSpPr>
        <p:spPr bwMode="auto">
          <a:xfrm>
            <a:off x="395288" y="1130300"/>
            <a:ext cx="856932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Литература:</a:t>
            </a:r>
            <a:endParaRPr lang="ru-RU"/>
          </a:p>
          <a:p>
            <a:r>
              <a:rPr lang="ru-RU" sz="2400"/>
              <a:t>Н.А.Извекова, А.Ф.Медведева Правила дорожного движения для детей дошкольного возраста. М.: ТЦ Сфера, 2006. </a:t>
            </a:r>
          </a:p>
          <a:p>
            <a:r>
              <a:rPr lang="ru-RU" sz="2400"/>
              <a:t>Г.П. Шалаева Мои друзья дорожные знаки. Развиваем интеллект. М.: “Издательство “ЭКСМО”, 2004</a:t>
            </a:r>
          </a:p>
          <a:p>
            <a:r>
              <a:rPr lang="ru-RU" sz="2400"/>
              <a:t>Три сигнала светофора: дидактические игры, сценарии вечеров досуга: Из опыта работы / В.А.Добрякова, Н.В.Борисова, Т.А.Панина, С.А. Уклонская- М.: Просвещение, 1989.- 62с.</a:t>
            </a:r>
          </a:p>
          <a:p>
            <a:r>
              <a:rPr lang="ru-RU" sz="2400"/>
              <a:t>Авторы песен-переделок неизвестны.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6063"/>
            <a:ext cx="9144000" cy="10715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  <a:endCxn id="2" idx="3"/>
          </p:cNvCxnSpPr>
          <p:nvPr/>
        </p:nvCxnSpPr>
        <p:spPr>
          <a:xfrm rot="10800000" flipH="1">
            <a:off x="0" y="3321050"/>
            <a:ext cx="9144000" cy="1588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071938" y="0"/>
            <a:ext cx="1143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</p:cNvCxnSpPr>
          <p:nvPr/>
        </p:nvCxnSpPr>
        <p:spPr>
          <a:xfrm rot="16200000" flipH="1">
            <a:off x="1214438" y="3429000"/>
            <a:ext cx="6859588" cy="1587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4" name="Группа 12"/>
          <p:cNvGrpSpPr>
            <a:grpSpLocks/>
          </p:cNvGrpSpPr>
          <p:nvPr/>
        </p:nvGrpSpPr>
        <p:grpSpPr bwMode="auto">
          <a:xfrm>
            <a:off x="0" y="0"/>
            <a:ext cx="928688" cy="1214438"/>
            <a:chOff x="642910" y="500042"/>
            <a:chExt cx="928694" cy="121444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85786" y="1142984"/>
              <a:ext cx="642942" cy="571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>
            <a:xfrm>
              <a:off x="642910" y="500042"/>
              <a:ext cx="928694" cy="642942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175" name="Группа 13"/>
          <p:cNvGrpSpPr>
            <a:grpSpLocks/>
          </p:cNvGrpSpPr>
          <p:nvPr/>
        </p:nvGrpSpPr>
        <p:grpSpPr bwMode="auto">
          <a:xfrm>
            <a:off x="1000125" y="0"/>
            <a:ext cx="1571625" cy="1214438"/>
            <a:chOff x="642910" y="500042"/>
            <a:chExt cx="928694" cy="121444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85497" y="1142984"/>
              <a:ext cx="643519" cy="571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642910" y="500042"/>
              <a:ext cx="928694" cy="642942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176" name="Группа 16"/>
          <p:cNvGrpSpPr>
            <a:grpSpLocks/>
          </p:cNvGrpSpPr>
          <p:nvPr/>
        </p:nvGrpSpPr>
        <p:grpSpPr bwMode="auto">
          <a:xfrm>
            <a:off x="8215313" y="0"/>
            <a:ext cx="928687" cy="1214438"/>
            <a:chOff x="642910" y="500042"/>
            <a:chExt cx="928694" cy="121444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85786" y="1142984"/>
              <a:ext cx="642942" cy="571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642910" y="500042"/>
              <a:ext cx="928694" cy="642942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177" name="Группа 19"/>
          <p:cNvGrpSpPr>
            <a:grpSpLocks/>
          </p:cNvGrpSpPr>
          <p:nvPr/>
        </p:nvGrpSpPr>
        <p:grpSpPr bwMode="auto">
          <a:xfrm>
            <a:off x="6643688" y="0"/>
            <a:ext cx="1571625" cy="1214438"/>
            <a:chOff x="642910" y="500042"/>
            <a:chExt cx="928694" cy="121444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5497" y="1142984"/>
              <a:ext cx="643519" cy="571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42910" y="500042"/>
              <a:ext cx="928694" cy="642942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178" name="Группа 22"/>
          <p:cNvGrpSpPr>
            <a:grpSpLocks/>
          </p:cNvGrpSpPr>
          <p:nvPr/>
        </p:nvGrpSpPr>
        <p:grpSpPr bwMode="auto">
          <a:xfrm>
            <a:off x="0" y="5643563"/>
            <a:ext cx="928688" cy="1214437"/>
            <a:chOff x="642910" y="500042"/>
            <a:chExt cx="928694" cy="121444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85786" y="1142984"/>
              <a:ext cx="642942" cy="571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642910" y="500042"/>
              <a:ext cx="928694" cy="642942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179" name="Группа 25"/>
          <p:cNvGrpSpPr>
            <a:grpSpLocks/>
          </p:cNvGrpSpPr>
          <p:nvPr/>
        </p:nvGrpSpPr>
        <p:grpSpPr bwMode="auto">
          <a:xfrm>
            <a:off x="1071563" y="4786313"/>
            <a:ext cx="1428750" cy="2071687"/>
            <a:chOff x="642910" y="500042"/>
            <a:chExt cx="928694" cy="121444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5310" y="1143093"/>
              <a:ext cx="643895" cy="57139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642910" y="500042"/>
              <a:ext cx="928694" cy="643051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180" name="Группа 28"/>
          <p:cNvGrpSpPr>
            <a:grpSpLocks/>
          </p:cNvGrpSpPr>
          <p:nvPr/>
        </p:nvGrpSpPr>
        <p:grpSpPr bwMode="auto">
          <a:xfrm>
            <a:off x="8215313" y="5643563"/>
            <a:ext cx="928687" cy="1214437"/>
            <a:chOff x="642910" y="500042"/>
            <a:chExt cx="928694" cy="1214446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85786" y="1142984"/>
              <a:ext cx="642942" cy="5715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642910" y="500042"/>
              <a:ext cx="928694" cy="642942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7181" name="Группа 31"/>
          <p:cNvGrpSpPr>
            <a:grpSpLocks/>
          </p:cNvGrpSpPr>
          <p:nvPr/>
        </p:nvGrpSpPr>
        <p:grpSpPr bwMode="auto">
          <a:xfrm>
            <a:off x="6786563" y="5143500"/>
            <a:ext cx="1357312" cy="1714500"/>
            <a:chOff x="642910" y="500042"/>
            <a:chExt cx="928694" cy="121444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86287" y="1143249"/>
              <a:ext cx="641939" cy="57123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>
              <a:off x="642910" y="500042"/>
              <a:ext cx="928694" cy="643207"/>
            </a:xfrm>
            <a:prstGeom prst="triangl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0" y="3929063"/>
            <a:ext cx="4000500" cy="428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71875" y="3929063"/>
            <a:ext cx="428625" cy="29289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2286000"/>
            <a:ext cx="4000500" cy="428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500438" y="0"/>
            <a:ext cx="500062" cy="2714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286375" y="2214563"/>
            <a:ext cx="3857625" cy="5000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286375" y="0"/>
            <a:ext cx="500063" cy="2714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286375" y="3929063"/>
            <a:ext cx="3857625" cy="5000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86375" y="3929063"/>
            <a:ext cx="500063" cy="292893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32-конечная звезда 49"/>
          <p:cNvSpPr/>
          <p:nvPr/>
        </p:nvSpPr>
        <p:spPr>
          <a:xfrm>
            <a:off x="142875" y="1357313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32-конечная звезда 52"/>
          <p:cNvSpPr/>
          <p:nvPr/>
        </p:nvSpPr>
        <p:spPr>
          <a:xfrm>
            <a:off x="785813" y="1357313"/>
            <a:ext cx="557212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32-конечная звезда 53"/>
          <p:cNvSpPr/>
          <p:nvPr/>
        </p:nvSpPr>
        <p:spPr>
          <a:xfrm>
            <a:off x="2571750" y="857250"/>
            <a:ext cx="557213" cy="557213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32-конечная звезда 54"/>
          <p:cNvSpPr/>
          <p:nvPr/>
        </p:nvSpPr>
        <p:spPr>
          <a:xfrm>
            <a:off x="2571750" y="214313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32-конечная звезда 55"/>
          <p:cNvSpPr/>
          <p:nvPr/>
        </p:nvSpPr>
        <p:spPr>
          <a:xfrm>
            <a:off x="1571625" y="1357313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32-конечная звезда 56"/>
          <p:cNvSpPr/>
          <p:nvPr/>
        </p:nvSpPr>
        <p:spPr>
          <a:xfrm>
            <a:off x="2214563" y="4929188"/>
            <a:ext cx="557212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32-конечная звезда 57"/>
          <p:cNvSpPr/>
          <p:nvPr/>
        </p:nvSpPr>
        <p:spPr>
          <a:xfrm>
            <a:off x="2428875" y="5643563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32-конечная звезда 58"/>
          <p:cNvSpPr/>
          <p:nvPr/>
        </p:nvSpPr>
        <p:spPr>
          <a:xfrm>
            <a:off x="2428875" y="6300788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32-конечная звезда 59"/>
          <p:cNvSpPr/>
          <p:nvPr/>
        </p:nvSpPr>
        <p:spPr>
          <a:xfrm>
            <a:off x="785813" y="4929188"/>
            <a:ext cx="557212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32-конечная звезда 60"/>
          <p:cNvSpPr/>
          <p:nvPr/>
        </p:nvSpPr>
        <p:spPr>
          <a:xfrm>
            <a:off x="142875" y="4929188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32-конечная звезда 61"/>
          <p:cNvSpPr/>
          <p:nvPr/>
        </p:nvSpPr>
        <p:spPr>
          <a:xfrm>
            <a:off x="6215063" y="0"/>
            <a:ext cx="557212" cy="557213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32-конечная звезда 62"/>
          <p:cNvSpPr/>
          <p:nvPr/>
        </p:nvSpPr>
        <p:spPr>
          <a:xfrm>
            <a:off x="6215063" y="928688"/>
            <a:ext cx="557212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32-конечная звезда 63"/>
          <p:cNvSpPr/>
          <p:nvPr/>
        </p:nvSpPr>
        <p:spPr>
          <a:xfrm>
            <a:off x="7000875" y="1285875"/>
            <a:ext cx="557213" cy="557213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32-конечная звезда 64"/>
          <p:cNvSpPr/>
          <p:nvPr/>
        </p:nvSpPr>
        <p:spPr>
          <a:xfrm>
            <a:off x="7858125" y="1285875"/>
            <a:ext cx="557213" cy="557213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32-конечная звезда 65"/>
          <p:cNvSpPr/>
          <p:nvPr/>
        </p:nvSpPr>
        <p:spPr>
          <a:xfrm>
            <a:off x="8586788" y="1285875"/>
            <a:ext cx="557212" cy="557213"/>
          </a:xfrm>
          <a:prstGeom prst="star32">
            <a:avLst>
              <a:gd name="adj" fmla="val 42473"/>
            </a:avLst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32-конечная звезда 66"/>
          <p:cNvSpPr/>
          <p:nvPr/>
        </p:nvSpPr>
        <p:spPr>
          <a:xfrm>
            <a:off x="6286500" y="6300788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32-конечная звезда 67"/>
          <p:cNvSpPr/>
          <p:nvPr/>
        </p:nvSpPr>
        <p:spPr>
          <a:xfrm>
            <a:off x="6286500" y="5643563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32-конечная звезда 68"/>
          <p:cNvSpPr/>
          <p:nvPr/>
        </p:nvSpPr>
        <p:spPr>
          <a:xfrm>
            <a:off x="6715125" y="4929188"/>
            <a:ext cx="557213" cy="557212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32-конечная звезда 69"/>
          <p:cNvSpPr/>
          <p:nvPr/>
        </p:nvSpPr>
        <p:spPr>
          <a:xfrm>
            <a:off x="7858125" y="4857750"/>
            <a:ext cx="557213" cy="557213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32-конечная звезда 70"/>
          <p:cNvSpPr/>
          <p:nvPr/>
        </p:nvSpPr>
        <p:spPr>
          <a:xfrm>
            <a:off x="8586788" y="4857750"/>
            <a:ext cx="557212" cy="557213"/>
          </a:xfrm>
          <a:prstGeom prst="star32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-12844" y="2928934"/>
            <a:ext cx="916539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Мостовая -– проезжая часть</a:t>
            </a:r>
          </a:p>
        </p:txBody>
      </p:sp>
      <p:grpSp>
        <p:nvGrpSpPr>
          <p:cNvPr id="20" name="Группа 91"/>
          <p:cNvGrpSpPr>
            <a:grpSpLocks/>
          </p:cNvGrpSpPr>
          <p:nvPr/>
        </p:nvGrpSpPr>
        <p:grpSpPr bwMode="auto">
          <a:xfrm>
            <a:off x="642938" y="1000125"/>
            <a:ext cx="4718050" cy="5295900"/>
            <a:chOff x="642910" y="1000108"/>
            <a:chExt cx="4717901" cy="5296111"/>
          </a:xfrm>
        </p:grpSpPr>
        <p:sp>
          <p:nvSpPr>
            <p:cNvPr id="86" name="Штриховая стрелка вправо 85"/>
            <p:cNvSpPr/>
            <p:nvPr/>
          </p:nvSpPr>
          <p:spPr>
            <a:xfrm rot="5400000">
              <a:off x="538897" y="1747074"/>
              <a:ext cx="977939" cy="484172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8" name="Штриховая стрелка вправо 87"/>
            <p:cNvSpPr/>
            <p:nvPr/>
          </p:nvSpPr>
          <p:spPr>
            <a:xfrm rot="276405">
              <a:off x="2873277" y="1169978"/>
              <a:ext cx="2487534" cy="48579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9" name="Штриховая стрелка вправо 88"/>
            <p:cNvSpPr/>
            <p:nvPr/>
          </p:nvSpPr>
          <p:spPr>
            <a:xfrm rot="5400000">
              <a:off x="634883" y="2579751"/>
              <a:ext cx="2500413" cy="484172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Штриховая стрелка вправо 89"/>
            <p:cNvSpPr/>
            <p:nvPr/>
          </p:nvSpPr>
          <p:spPr>
            <a:xfrm rot="3399158">
              <a:off x="1309452" y="3435447"/>
              <a:ext cx="5237371" cy="484173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216" name="TextBox 90"/>
            <p:cNvSpPr txBox="1">
              <a:spLocks noChangeArrowheads="1"/>
            </p:cNvSpPr>
            <p:nvPr/>
          </p:nvSpPr>
          <p:spPr bwMode="auto">
            <a:xfrm>
              <a:off x="642910" y="1000108"/>
              <a:ext cx="2357454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/>
                <a:t>ТРОТУАР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76288"/>
            <a:ext cx="33401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665163"/>
            <a:ext cx="4032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4" cstate="print"/>
          <a:srcRect t="8380" b="13889"/>
          <a:stretch>
            <a:fillRect/>
          </a:stretch>
        </p:blipFill>
        <p:spPr bwMode="auto">
          <a:xfrm>
            <a:off x="633413" y="3860800"/>
            <a:ext cx="48021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141663"/>
            <a:ext cx="3427413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51919" y="74845"/>
            <a:ext cx="288893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Загадки</a:t>
            </a:r>
          </a:p>
        </p:txBody>
      </p:sp>
      <p:pic>
        <p:nvPicPr>
          <p:cNvPr id="8199" name="Рисунок 6" descr="4724b299125d23ce8ebc609554f3edeb.gif"/>
          <p:cNvPicPr>
            <a:picLocks noGrp="1" noChangeAspect="1"/>
          </p:cNvPicPr>
          <p:nvPr>
            <p:ph type="title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0825" y="260350"/>
            <a:ext cx="576263" cy="12969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4" descr="33571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5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6696075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689725" y="5029200"/>
            <a:ext cx="184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2285" name="14 -1992.wa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14 - учится надо весело.wav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3709988"/>
            <a:ext cx="304800" cy="304800"/>
          </a:xfrm>
        </p:spPr>
      </p:pic>
      <p:pic>
        <p:nvPicPr>
          <p:cNvPr id="10" name="Picture 9" descr="Neznaika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1042988" y="7938"/>
            <a:ext cx="47990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00637" y="116632"/>
            <a:ext cx="400302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НЕЗНАЙКА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9" fill="hold"/>
                                        <p:tgtEl>
                                          <p:spTgt spid="1822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28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8" descr="1d543baaf89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1" name="Picture 9" descr="Neznaika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0" y="3657600"/>
            <a:ext cx="3098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2" name="WordArt 10"/>
          <p:cNvSpPr>
            <a:spLocks noChangeArrowheads="1" noChangeShapeType="1" noTextEdit="1"/>
          </p:cNvSpPr>
          <p:nvPr/>
        </p:nvSpPr>
        <p:spPr bwMode="auto">
          <a:xfrm>
            <a:off x="2362200" y="4191000"/>
            <a:ext cx="6553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Попав в большой </a:t>
            </a:r>
          </a:p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и шумный город, </a:t>
            </a:r>
          </a:p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Я потерялся, </a:t>
            </a:r>
          </a:p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я пропал...</a:t>
            </a:r>
          </a:p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Не зная знаков светофора, </a:t>
            </a:r>
          </a:p>
          <a:p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Чуть под машину не попал!</a:t>
            </a:r>
          </a:p>
        </p:txBody>
      </p:sp>
      <p:pic>
        <p:nvPicPr>
          <p:cNvPr id="10247" name="Picture 12" descr="svetofo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81000"/>
            <a:ext cx="137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30" name="32CC199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32CC03D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669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30"/>
                </p:tgtEl>
              </p:cMediaNode>
            </p:audio>
          </p:childTnLst>
        </p:cTn>
      </p:par>
    </p:tnLst>
    <p:bldLst>
      <p:bldP spid="166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tran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3714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5" descr="Картинка 3 из 9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59436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6" descr="Рисунок3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438400"/>
            <a:ext cx="22050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7" descr="книга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6" name="416F200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416FF54D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100388" y="4940300"/>
            <a:ext cx="5748337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</a:rPr>
              <a:t>Если правила движенья</a:t>
            </a:r>
          </a:p>
          <a:p>
            <a:r>
              <a:rPr lang="ru-RU" sz="2800" b="1">
                <a:solidFill>
                  <a:schemeClr val="tx2"/>
                </a:solidFill>
              </a:rPr>
              <a:t>Ты не знаешь до сих пор,</a:t>
            </a:r>
          </a:p>
          <a:p>
            <a:r>
              <a:rPr lang="ru-RU" sz="2800" b="1">
                <a:solidFill>
                  <a:schemeClr val="tx2"/>
                </a:solidFill>
              </a:rPr>
              <a:t>Мы начать с тобой готовы</a:t>
            </a:r>
          </a:p>
          <a:p>
            <a:r>
              <a:rPr lang="ru-RU" sz="2800" b="1">
                <a:solidFill>
                  <a:schemeClr val="tx2"/>
                </a:solidFill>
              </a:rPr>
              <a:t>Очень нужный разговор!</a:t>
            </a: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89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751</TotalTime>
  <Words>598</Words>
  <Application>Microsoft Office PowerPoint</Application>
  <PresentationFormat>Экран (4:3)</PresentationFormat>
  <Paragraphs>136</Paragraphs>
  <Slides>42</Slides>
  <Notes>1</Notes>
  <HiddenSlides>0</HiddenSlides>
  <MMClips>17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Оформление по умолчанию</vt:lpstr>
      <vt:lpstr>Документ звукозаписи</vt:lpstr>
      <vt:lpstr>Презентация PowerPoint</vt:lpstr>
      <vt:lpstr>Презентация PowerPoint</vt:lpstr>
      <vt:lpstr>Презентация PowerPoint</vt:lpstr>
      <vt:lpstr>Кем вы являетесь на улице?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18</vt:lpstr>
      <vt:lpstr>Правило 1 Дорога только для машин. МОСТОВАЯ.</vt:lpstr>
      <vt:lpstr>Правило 2 Иди только по тротуару</vt:lpstr>
      <vt:lpstr>Правило 3  Не беги через дорогу</vt:lpstr>
      <vt:lpstr> Правило 4 Переход проезжей части</vt:lpstr>
      <vt:lpstr>Презентация PowerPoint</vt:lpstr>
      <vt:lpstr>Презентация PowerPoint</vt:lpstr>
      <vt:lpstr> Правило 7         Не играй на мостовой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Слайды 30 - 36</vt:lpstr>
      <vt:lpstr>Презентация PowerPoint</vt:lpstr>
      <vt:lpstr>Кто поможет вам перейти через дорогу?</vt:lpstr>
      <vt:lpstr>Презентация PowerPoint</vt:lpstr>
      <vt:lpstr>Презентация PowerPoint</vt:lpstr>
      <vt:lpstr>Презентация PowerPoint</vt:lpstr>
      <vt:lpstr>Источники информации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Комп 1</cp:lastModifiedBy>
  <cp:revision>41</cp:revision>
  <dcterms:created xsi:type="dcterms:W3CDTF">2010-11-03T19:07:53Z</dcterms:created>
  <dcterms:modified xsi:type="dcterms:W3CDTF">2017-09-27T23:53:30Z</dcterms:modified>
</cp:coreProperties>
</file>